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s/slide8.xml" ContentType="application/vnd.openxmlformats-officedocument.presentationml.slide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6"/>
  </p:notesMasterIdLst>
  <p:sldIdLst>
    <p:sldId id="256" r:id="rId2"/>
    <p:sldId id="270" r:id="rId3"/>
    <p:sldId id="273" r:id="rId4"/>
    <p:sldId id="281" r:id="rId5"/>
    <p:sldId id="282" r:id="rId6"/>
    <p:sldId id="271" r:id="rId7"/>
    <p:sldId id="274" r:id="rId8"/>
    <p:sldId id="277" r:id="rId9"/>
    <p:sldId id="284" r:id="rId10"/>
    <p:sldId id="285" r:id="rId11"/>
    <p:sldId id="275" r:id="rId12"/>
    <p:sldId id="278" r:id="rId13"/>
    <p:sldId id="279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</p:showPr>
  <p:clrMru>
    <a:srgbClr val="632D09"/>
    <a:srgbClr val="3A1A0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2343"/>
    <p:restoredTop sz="94721"/>
  </p:normalViewPr>
  <p:slideViewPr>
    <p:cSldViewPr snapToGrid="0" snapToObjects="1">
      <p:cViewPr varScale="1">
        <p:scale>
          <a:sx n="68" d="100"/>
          <a:sy n="68" d="100"/>
        </p:scale>
        <p:origin x="-93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2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EF360-C454-F141-B7E2-BEB89C5A5A95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AFBEA-0D88-2A40-9BBC-1076922F8F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84376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21D8D0F9-A0A1-0B46-B289-0B25DB2947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harpenSoften amount="58000"/>
                    </a14:imgEffect>
                    <a14:imgEffect>
                      <a14:saturation sat="162000"/>
                    </a14:imgEffect>
                    <a14:imgEffect>
                      <a14:brightnessContrast bright="54000" contras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21288E-ADB9-3947-BEAA-78810519D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3A1A05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BDB15E4-9815-B941-A518-BEE28F2FD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632D0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621B302-F4CA-A64C-B057-FED4F9E95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F506-3707-D04A-8E8A-915143B6E2D2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8FCB1A-56C8-284E-B334-2B12806A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339E53-8F46-4848-A847-4A368676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1E4825AE-4CC7-4448-8272-4D34DA7D1C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26588" y="0"/>
            <a:ext cx="1165412" cy="16301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3498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964F6A-E8E1-944C-A664-04ABAD291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BB6C1CD-C214-0846-A143-797DD6C95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5568625-C847-D649-A523-D6932A2F7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F965-8290-454B-8B05-86F02718E821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7CAB67D-7FD0-E841-853E-474A00935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6D1971E-6152-E64E-B9B8-39ABC301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239116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DD93B6BE-5827-AD48-ABDD-D34C911EAC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15A5209-6B29-834F-8EB8-ABF52EF55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9C0E99A-0E62-494C-B49B-DE724160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5B50-C8DF-B84F-A618-BF814515AD50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15389CD-4489-B047-BA26-20C29C2E0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D137E4D-A171-874C-A3BB-F9037439B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562650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2F0FDD-5E5D-3A44-8E98-9BA5EAEF0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363280C-835E-3E45-AEBD-13B54C8A1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62E933B-7A19-9F4E-A281-637762EED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B0AF17D-FD98-E949-B221-27F4591E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5E34B96-3AB9-4D4A-8310-015129F6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12393543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C91063-D956-AA4A-9B69-779FB6AEF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1F9B22-2E21-B84B-A632-0EDF07CE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494C1C7-A7F4-A64D-93F4-F3B61970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767C6-D447-8A4D-83D2-517E725FF07D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DE8DA7-562D-5E4D-ABCE-98AF283B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A610B4C-0447-A44E-8A82-95CAA29BF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85808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BDB2D9-D31F-8349-8C08-DBF50A66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8BE9A77-213F-FA48-9653-C79613ED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CBDB978-CE8B-AF44-B701-A2771C453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6655F8D-A9AD-A64A-B26B-9F3828E64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ABCCC-CFF8-394B-A262-01EF574C1522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51C78D0-C224-6142-B9D8-8097FAFE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B4A1CC2-CD91-2B49-8C18-E5E9BDB3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33564670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0C9FF6-083B-DC43-953F-4B43BAA50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74FD665-FF95-944E-997D-68FF3F148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202876B-56DB-E94A-AE19-8ACDC8026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E9E628A1-EE71-8349-91FB-4E91689741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F8FED73F-4A17-EA44-A2D7-70F4F5098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FAABA238-5609-6E4B-B6BD-8D0A95267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85857-603A-9D4A-9C68-9BFB0BB1D041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7ACCCCF-E881-874F-805B-01E176F1B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0280E09-A2D6-6845-9A48-A01317D09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371002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536DB1C-96F3-5345-8807-4BE1DBA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67AAF0B-1D57-4E4D-9F5B-CE7306F7C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E089-9E4F-D246-B769-F35127678799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4C7A9EF-3E37-2A41-83E7-C9D1E5B27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65A3DD4-5992-B748-A5C2-A8B90BE10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948524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376CC99-5971-024E-BB4C-6BD4F7583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68D71-EB16-A042-959D-699ABF519436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0FD84AA-2DDD-F848-A782-5345522DF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622B2D-AC6F-E042-833D-065DB774C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85062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2712DA-BF57-4B43-ADF0-6E1F74844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24F7E3-9A4A-CA44-B000-7184092BE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9EC710F-20A7-D940-B296-3F389A686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5B7E4DF-109E-ED4A-9E71-3D2123106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EBAEC-1E58-A84E-A5E1-7D2680DF768E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974EFD5-7AD1-B04B-9504-5D2624BA5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41E1FCD-EDBA-F845-A1A7-50BB9A022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3339146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D0AB4A-9B41-4447-B132-5D0F7D977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0E7CD53-4DA4-5B4E-A9E9-382B1CF510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C970003-8F73-E648-B83B-A6B8342E3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7B72F2C-9FF8-B241-B127-63EF93C89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FAE5F-F965-D845-88E7-DDAAF49E6558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D50BCD9-BE3A-DB4B-9131-D29FD395D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A1A057F-CD3A-0945-912B-C58D368B2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C7321-2B77-EE48-B195-15EEE5B4EF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4579978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F00AF31-02C3-C846-832A-B9312227A5BD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40000"/>
            <a:extLst>
              <a:ext uri="{BEBA8EAE-BF5A-486C-A8C5-ECC9F3942E4B}">
                <a14:imgProps xmlns="" xmlns:a14="http://schemas.microsoft.com/office/drawing/2010/main">
                  <a14:imgLayer r:embed="rId14">
                    <a14:imgEffect>
                      <a14:sharpenSoften amount="58000"/>
                    </a14:imgEffect>
                    <a14:imgEffect>
                      <a14:saturation sat="162000"/>
                    </a14:imgEffect>
                    <a14:imgEffect>
                      <a14:brightnessContrast bright="54000" contras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44FA238-5D68-AD4C-A18F-5AEDAEE3F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997D2D4-0D9A-0140-ACB6-62BD3ACC12CE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AA4C75E-A889-854B-AA99-6F438E49A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0539E98-CDCD-864A-8707-3DF57D4CAD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5A6A78F-54FD-D840-9CC0-280E6328D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72933EA-99E2-D944-89F1-738E19B55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36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Pentagon 9">
            <a:extLst>
              <a:ext uri="{FF2B5EF4-FFF2-40B4-BE49-F238E27FC236}">
                <a16:creationId xmlns="" xmlns:a16="http://schemas.microsoft.com/office/drawing/2014/main" id="{845B50D2-1FB6-894A-9270-0C299C2018F3}"/>
              </a:ext>
            </a:extLst>
          </p:cNvPr>
          <p:cNvSpPr/>
          <p:nvPr/>
        </p:nvSpPr>
        <p:spPr>
          <a:xfrm>
            <a:off x="0" y="0"/>
            <a:ext cx="1600200" cy="320674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entagon 10">
            <a:extLst>
              <a:ext uri="{FF2B5EF4-FFF2-40B4-BE49-F238E27FC236}">
                <a16:creationId xmlns="" xmlns:a16="http://schemas.microsoft.com/office/drawing/2014/main" id="{ACD711F4-C3BF-1A4A-9CDC-84DE19A168D7}"/>
              </a:ext>
            </a:extLst>
          </p:cNvPr>
          <p:cNvSpPr/>
          <p:nvPr/>
        </p:nvSpPr>
        <p:spPr>
          <a:xfrm rot="10800000">
            <a:off x="11631706" y="6356349"/>
            <a:ext cx="522194" cy="365126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75C4077A-1DCD-D544-A6B7-F2AFAD05E63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353800" y="-20637"/>
            <a:ext cx="838200" cy="117241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34703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9E8B18-D9E5-2A4D-A3B1-FA390BB59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03717"/>
          </a:xfrm>
        </p:spPr>
        <p:txBody>
          <a:bodyPr/>
          <a:lstStyle/>
          <a:p>
            <a:r>
              <a:rPr lang="en-US" dirty="0" smtClean="0"/>
              <a:t>Forms of Presentation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16C36C3-2B5D-6C4B-AFB7-92A55BB756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 smtClean="0"/>
          </a:p>
          <a:p>
            <a:r>
              <a:rPr lang="en-IN" sz="2800" b="1" dirty="0" smtClean="0"/>
              <a:t>Interpersonal Communication</a:t>
            </a:r>
          </a:p>
          <a:p>
            <a:r>
              <a:rPr lang="en-US" sz="2800" i="1" dirty="0" smtClean="0"/>
              <a:t>(Characteristics, Elements, Types)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8FE514C-B8F5-5747-9756-54237517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3A4D4-3F9B-A049-834A-38C3BE9FFCFD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A0F5D83-DBD4-6741-8AA5-A551FB917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4F09100-FEF6-E740-AF3D-9DED5506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968648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Verbal &amp; Non-Verbal Communication….contd.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393895" y="1661795"/>
          <a:ext cx="11282290" cy="4540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2721"/>
                <a:gridCol w="3217575"/>
                <a:gridCol w="5401994"/>
              </a:tblGrid>
              <a:tr h="349885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Criterion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Verbal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Non-Verbal</a:t>
                      </a:r>
                      <a:endParaRPr lang="en-US" sz="2400" dirty="0"/>
                    </a:p>
                  </a:txBody>
                  <a:tcPr/>
                </a:tc>
              </a:tr>
              <a:tr h="1191125"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>
                          <a:solidFill>
                            <a:srgbClr val="000000"/>
                          </a:solidFill>
                          <a:latin typeface="libre_franklinregular"/>
                        </a:rPr>
                        <a:t>Conveyed Through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>
                          <a:solidFill>
                            <a:srgbClr val="000000"/>
                          </a:solidFill>
                          <a:latin typeface="libre_franklinregular"/>
                        </a:rPr>
                        <a:t>Emails, letters, notes, reports, i.e. Anything in written and oral format where words are used.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>
                          <a:solidFill>
                            <a:srgbClr val="000000"/>
                          </a:solidFill>
                          <a:latin typeface="libre_franklinregular"/>
                        </a:rPr>
                        <a:t>Through Body posture, gestures, eye contacts, face expressions i.e. any form of expression.</a:t>
                      </a:r>
                    </a:p>
                  </a:txBody>
                  <a:tcPr marL="76200" marR="76200" marT="76200" marB="76200"/>
                </a:tc>
              </a:tr>
              <a:tr h="516903"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>
                          <a:solidFill>
                            <a:srgbClr val="000000"/>
                          </a:solidFill>
                          <a:latin typeface="libre_franklinregular"/>
                        </a:rPr>
                        <a:t>Transparency Status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Clear and Concise.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>
                          <a:solidFill>
                            <a:srgbClr val="000000"/>
                          </a:solidFill>
                          <a:latin typeface="libre_franklinregular"/>
                        </a:rPr>
                        <a:t>Complex and sometimes confusing.</a:t>
                      </a:r>
                    </a:p>
                  </a:txBody>
                  <a:tcPr marL="76200" marR="76200" marT="76200" marB="76200"/>
                </a:tc>
              </a:tr>
              <a:tr h="507383">
                <a:tc>
                  <a:txBody>
                    <a:bodyPr/>
                    <a:lstStyle/>
                    <a:p>
                      <a:pPr algn="l" fontAlgn="t"/>
                      <a:r>
                        <a:rPr lang="en-IN" b="0" dirty="0" smtClean="0">
                          <a:solidFill>
                            <a:srgbClr val="000000"/>
                          </a:solidFill>
                          <a:latin typeface="libre_franklinregular"/>
                        </a:rPr>
                        <a:t>Spontaneity</a:t>
                      </a:r>
                      <a:endParaRPr lang="en-US" b="0" dirty="0">
                        <a:solidFill>
                          <a:srgbClr val="000000"/>
                        </a:solidFill>
                        <a:latin typeface="libre_franklinregular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Verbal communication is not that spontaneous.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Non-verbal communication comes spontaneously. Ex- we do not plan to cry when we are angry or blush when we are ashamed. It comes naturally.</a:t>
                      </a:r>
                      <a:endParaRPr lang="en-US" sz="2000" dirty="0"/>
                    </a:p>
                  </a:txBody>
                  <a:tcPr/>
                </a:tc>
              </a:tr>
              <a:tr h="507383">
                <a:tc>
                  <a:txBody>
                    <a:bodyPr/>
                    <a:lstStyle/>
                    <a:p>
                      <a:pPr algn="l" fontAlgn="t"/>
                      <a:r>
                        <a:rPr lang="en-IN" b="0" dirty="0" smtClean="0">
                          <a:solidFill>
                            <a:srgbClr val="000000"/>
                          </a:solidFill>
                          <a:latin typeface="libre_franklinregular"/>
                        </a:rPr>
                        <a:t>Structure</a:t>
                      </a:r>
                      <a:endParaRPr lang="en-US" b="0" dirty="0">
                        <a:solidFill>
                          <a:srgbClr val="000000"/>
                        </a:solidFill>
                        <a:latin typeface="libre_franklinregular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It is very structured.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It is less structured and so its more difficult to study. No books on non-verbal communication can teach how to master the vocabulary of gestures, expression, etc.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Oral &amp; Written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Verbal communication is further divided into two types – </a:t>
            </a:r>
          </a:p>
          <a:p>
            <a:pPr lvl="1"/>
            <a:r>
              <a:rPr lang="en-US" dirty="0" smtClean="0"/>
              <a:t>Oral communication</a:t>
            </a:r>
          </a:p>
          <a:p>
            <a:pPr lvl="1"/>
            <a:r>
              <a:rPr lang="en-US" dirty="0" smtClean="0"/>
              <a:t>Written communication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 Oral and Written Communication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92369" y="1735932"/>
          <a:ext cx="11240086" cy="4338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509"/>
                <a:gridCol w="3785105"/>
                <a:gridCol w="4572472"/>
              </a:tblGrid>
              <a:tr h="483428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Criterion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Oral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Written</a:t>
                      </a:r>
                      <a:endParaRPr lang="en-US" sz="2400" dirty="0"/>
                    </a:p>
                  </a:txBody>
                  <a:tcPr/>
                </a:tc>
              </a:tr>
              <a:tr h="903668"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Meaning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Exchange of ideas, information and message through spoken words is Oral Communication.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Interchange of message, opinions and information in written or printed form is Written Communication.</a:t>
                      </a:r>
                    </a:p>
                  </a:txBody>
                  <a:tcPr marL="76200" marR="76200" marT="76200" marB="76200"/>
                </a:tc>
              </a:tr>
              <a:tr h="714194"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What is it?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Communication with the help of words of mouth.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Communication with the help of text.</a:t>
                      </a:r>
                    </a:p>
                  </a:txBody>
                  <a:tcPr marL="76200" marR="76200" marT="76200" marB="76200"/>
                </a:tc>
              </a:tr>
              <a:tr h="556272"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Literacy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Not required at all.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Necessary for communication.</a:t>
                      </a:r>
                    </a:p>
                  </a:txBody>
                  <a:tcPr marL="76200" marR="76200" marT="76200" marB="76200"/>
                </a:tc>
              </a:tr>
              <a:tr h="556272"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Transmission of message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Speedy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Slow</a:t>
                      </a:r>
                    </a:p>
                  </a:txBody>
                  <a:tcPr marL="76200" marR="76200" marT="76200" marB="76200"/>
                </a:tc>
              </a:tr>
              <a:tr h="913877"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Proof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No record of communication is there.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Proper records of communication are present.</a:t>
                      </a:r>
                    </a:p>
                  </a:txBody>
                  <a:tcPr marL="76200" marR="76200" marT="76200" marB="76200"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Oral and Written Communication….contd.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379829" y="1825623"/>
          <a:ext cx="11563642" cy="41188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885"/>
                <a:gridCol w="4234375"/>
                <a:gridCol w="3404382"/>
              </a:tblGrid>
              <a:tr h="47452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Criterion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Oral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Written</a:t>
                      </a:r>
                      <a:endParaRPr lang="en-US" sz="2400" dirty="0"/>
                    </a:p>
                  </a:txBody>
                  <a:tcPr/>
                </a:tc>
              </a:tr>
              <a:tr h="893219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Feedback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Immediate feedback can be given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Feedback takes time.</a:t>
                      </a:r>
                    </a:p>
                  </a:txBody>
                  <a:tcPr marL="76200" marR="76200" marT="76200" marB="76200"/>
                </a:tc>
              </a:tr>
              <a:tr h="546027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/>
                        <a:t>Revision before delivering the </a:t>
                      </a:r>
                      <a:r>
                        <a:rPr lang="en-US" sz="2000" dirty="0" smtClean="0"/>
                        <a:t>message</a:t>
                      </a:r>
                      <a:endParaRPr lang="en-US" sz="2000" dirty="0"/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Not possible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Possible</a:t>
                      </a:r>
                    </a:p>
                  </a:txBody>
                  <a:tcPr marL="76200" marR="76200" marT="76200" marB="76200"/>
                </a:tc>
              </a:tr>
              <a:tr h="546027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Receipt of nonverbal cues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Yes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No</a:t>
                      </a:r>
                    </a:p>
                  </a:txBody>
                  <a:tcPr marL="76200" marR="76200" marT="76200" marB="76200"/>
                </a:tc>
              </a:tr>
              <a:tr h="546027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Probability of misunderstanding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Very high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Quite less</a:t>
                      </a:r>
                    </a:p>
                  </a:txBody>
                  <a:tcPr marL="76200" marR="76200" marT="76200" marB="76200"/>
                </a:tc>
              </a:tr>
              <a:tr h="89704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Feedback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Immediate feedback can be given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/>
                        <a:t>Feedback takes time.</a:t>
                      </a:r>
                    </a:p>
                  </a:txBody>
                  <a:tcPr marL="76200" marR="76200" marT="76200" marB="76200"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endParaRPr lang="en-US" sz="6600" i="1" dirty="0" smtClean="0">
              <a:latin typeface="Aparajita" pitchFamily="34" charset="0"/>
              <a:cs typeface="Aparajita" pitchFamily="34" charset="0"/>
            </a:endParaRPr>
          </a:p>
          <a:p>
            <a:pPr algn="ctr">
              <a:buNone/>
            </a:pPr>
            <a:r>
              <a:rPr lang="en-US" sz="6600" i="1" dirty="0" smtClean="0">
                <a:latin typeface="Aparajita" pitchFamily="34" charset="0"/>
                <a:cs typeface="Aparajita" pitchFamily="34" charset="0"/>
              </a:rPr>
              <a:t>THANKS</a:t>
            </a:r>
            <a:endParaRPr lang="en-US" sz="6600" i="1" dirty="0">
              <a:latin typeface="Aparajita" pitchFamily="34" charset="0"/>
              <a:cs typeface="Aparajita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895" y="410368"/>
            <a:ext cx="11437034" cy="1325563"/>
          </a:xfrm>
        </p:spPr>
        <p:txBody>
          <a:bodyPr>
            <a:normAutofit/>
          </a:bodyPr>
          <a:lstStyle/>
          <a:p>
            <a:pPr lvl="0"/>
            <a:r>
              <a:rPr lang="en-US" sz="4000" b="1" dirty="0" smtClean="0"/>
              <a:t>Unit 3 – Technical Presentation: Strategies &amp; Techniques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895" y="1448972"/>
            <a:ext cx="10959905" cy="5272503"/>
          </a:xfrm>
        </p:spPr>
        <p:txBody>
          <a:bodyPr>
            <a:normAutofit fontScale="92500"/>
          </a:bodyPr>
          <a:lstStyle/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Modes of Presentation</a:t>
            </a:r>
            <a:r>
              <a:rPr lang="en-US" dirty="0" smtClean="0"/>
              <a:t> – 4 methods of presentation delivery.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Strategies of Presentation</a:t>
            </a:r>
            <a:r>
              <a:rPr lang="en-US" dirty="0" smtClean="0"/>
              <a:t> – Audience, Locale, AV Aids, Kinesics, </a:t>
            </a:r>
            <a:r>
              <a:rPr lang="en-US" dirty="0" err="1" smtClean="0"/>
              <a:t>Paralinguistics</a:t>
            </a:r>
            <a:r>
              <a:rPr lang="en-US" dirty="0" smtClean="0"/>
              <a:t>, etc.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smtClean="0"/>
              <a:t>Forms/Methods of Presentation –</a:t>
            </a:r>
          </a:p>
          <a:p>
            <a:pPr marL="1371600" lvl="2" indent="-457200"/>
            <a:r>
              <a:rPr lang="en-US" u="sng" dirty="0" smtClean="0"/>
              <a:t>Interpersonal Communication</a:t>
            </a:r>
            <a:r>
              <a:rPr lang="en-US" dirty="0" smtClean="0"/>
              <a:t> –Characteristics, Elements, Types (Verbal &amp; Non-verbal)</a:t>
            </a:r>
          </a:p>
          <a:p>
            <a:pPr marL="1371600" lvl="2" indent="-457200"/>
            <a:r>
              <a:rPr lang="en-US" u="sng" dirty="0" smtClean="0"/>
              <a:t>Classroom Presentation</a:t>
            </a:r>
            <a:r>
              <a:rPr lang="en-US" dirty="0" smtClean="0"/>
              <a:t> – Method/Types, Style and Tips</a:t>
            </a:r>
          </a:p>
          <a:p>
            <a:pPr marL="1371600" lvl="2" indent="-457200"/>
            <a:r>
              <a:rPr lang="en-US" u="sng" dirty="0" smtClean="0"/>
              <a:t>Individual Conferencing</a:t>
            </a:r>
            <a:r>
              <a:rPr lang="en-US" dirty="0" smtClean="0"/>
              <a:t> – Basic Introduction</a:t>
            </a:r>
          </a:p>
          <a:p>
            <a:pPr marL="1371600" lvl="2" indent="-457200"/>
            <a:r>
              <a:rPr lang="en-US" u="sng" dirty="0" smtClean="0"/>
              <a:t>Public Speaking</a:t>
            </a:r>
            <a:r>
              <a:rPr lang="en-US" dirty="0" smtClean="0"/>
              <a:t> – </a:t>
            </a:r>
          </a:p>
          <a:p>
            <a:pPr marL="1714500" lvl="3" indent="-342900"/>
            <a:r>
              <a:rPr lang="en-US" dirty="0" smtClean="0"/>
              <a:t>Pattern- Deductive, Inductive, Causal, Q&amp;A, etc.</a:t>
            </a:r>
          </a:p>
          <a:p>
            <a:pPr marL="1714500" lvl="3" indent="-342900"/>
            <a:r>
              <a:rPr lang="en-US" dirty="0" smtClean="0"/>
              <a:t>Methods- Modes of delivery</a:t>
            </a:r>
          </a:p>
          <a:p>
            <a:pPr marL="1714500" lvl="3" indent="-342900"/>
            <a:r>
              <a:rPr lang="en-US" dirty="0" smtClean="0"/>
              <a:t>Effective Public Speaking Techniques- Tips to make public speaking interesting. </a:t>
            </a:r>
          </a:p>
          <a:p>
            <a:pPr marL="1714500" lvl="3" indent="-342900"/>
            <a:r>
              <a:rPr lang="en-US" dirty="0" smtClean="0"/>
              <a:t>Audience Participation and how to grasp audience interest</a:t>
            </a:r>
          </a:p>
          <a:p>
            <a:pPr marL="1714500" lvl="3" indent="-342900"/>
            <a:r>
              <a:rPr lang="en-US" dirty="0" smtClean="0"/>
              <a:t>Use of humor, emotion, quizzes and interjection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Handling/Overcoming Stage Fear </a:t>
            </a:r>
            <a:r>
              <a:rPr lang="en-US" dirty="0" smtClean="0"/>
              <a:t>- Tips</a:t>
            </a:r>
          </a:p>
          <a:p>
            <a:r>
              <a:rPr lang="en-US" i="1" dirty="0" smtClean="0"/>
              <a:t>Topics ‘A’ and ‘B’ to be studied from First Year notes.</a:t>
            </a:r>
            <a:endParaRPr lang="en-US" dirty="0" smtClean="0"/>
          </a:p>
          <a:p>
            <a:r>
              <a:rPr lang="en-US" i="1" dirty="0" smtClean="0"/>
              <a:t>Topics ‘C’, and ‘D’ to be studied from Second Year textbook and class notes.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Interpersonal Communication- Characteristics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Sharing information with two or more people.</a:t>
            </a:r>
          </a:p>
          <a:p>
            <a:r>
              <a:rPr lang="en-IN" dirty="0" smtClean="0"/>
              <a:t>Participants are in close proximity.</a:t>
            </a:r>
          </a:p>
          <a:p>
            <a:r>
              <a:rPr lang="en-IN" dirty="0" smtClean="0"/>
              <a:t>Many sensory channels are used.</a:t>
            </a:r>
          </a:p>
          <a:p>
            <a:r>
              <a:rPr lang="en-IN" dirty="0" smtClean="0"/>
              <a:t>Feedback is immediate.</a:t>
            </a:r>
          </a:p>
          <a:p>
            <a:r>
              <a:rPr lang="en-IN" dirty="0" smtClean="0"/>
              <a:t>Non-verbal communication plays an important role.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Interpersonal Communication-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Sender</a:t>
            </a:r>
          </a:p>
          <a:p>
            <a:r>
              <a:rPr lang="en-US" dirty="0" smtClean="0"/>
              <a:t>Message</a:t>
            </a:r>
          </a:p>
          <a:p>
            <a:r>
              <a:rPr lang="en-US" dirty="0" smtClean="0"/>
              <a:t>Medium/Channel</a:t>
            </a:r>
          </a:p>
          <a:p>
            <a:r>
              <a:rPr lang="en-US" dirty="0" smtClean="0"/>
              <a:t>Receiver</a:t>
            </a:r>
          </a:p>
          <a:p>
            <a:r>
              <a:rPr lang="en-US" dirty="0" smtClean="0"/>
              <a:t>Feedback</a:t>
            </a:r>
          </a:p>
          <a:p>
            <a:r>
              <a:rPr lang="en-IN" dirty="0" smtClean="0">
                <a:solidFill>
                  <a:srgbClr val="FF0000"/>
                </a:solidFill>
              </a:rPr>
              <a:t>Noise – </a:t>
            </a:r>
            <a:r>
              <a:rPr lang="en-IN" dirty="0" smtClean="0">
                <a:solidFill>
                  <a:schemeClr val="bg2">
                    <a:lumMod val="25000"/>
                  </a:schemeClr>
                </a:solidFill>
              </a:rPr>
              <a:t>It Refers to any interference faced while conveying the message (Barrier)</a:t>
            </a:r>
            <a:endParaRPr lang="en-IN" dirty="0" smtClean="0">
              <a:solidFill>
                <a:srgbClr val="FF0000"/>
              </a:solidFill>
            </a:endParaRPr>
          </a:p>
          <a:p>
            <a:r>
              <a:rPr lang="en-IN" dirty="0" smtClean="0">
                <a:solidFill>
                  <a:srgbClr val="FF0000"/>
                </a:solidFill>
              </a:rPr>
              <a:t>Context – </a:t>
            </a:r>
            <a:r>
              <a:rPr lang="en-IN" dirty="0" smtClean="0">
                <a:solidFill>
                  <a:schemeClr val="bg2">
                    <a:lumMod val="25000"/>
                  </a:schemeClr>
                </a:solidFill>
              </a:rPr>
              <a:t>Environment that influences the content of communication.</a:t>
            </a: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- Diagram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9" name="Content Placeholder 8" descr="pROCESS 1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1851" y="1735931"/>
            <a:ext cx="8848579" cy="4488006"/>
          </a:xfr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Interpersonal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IN" dirty="0" smtClean="0"/>
              <a:t>On the basis of style –</a:t>
            </a:r>
          </a:p>
          <a:p>
            <a:pPr lvl="1"/>
            <a:r>
              <a:rPr lang="en-IN" dirty="0" smtClean="0"/>
              <a:t>Formal Communication</a:t>
            </a:r>
          </a:p>
          <a:p>
            <a:pPr lvl="1"/>
            <a:r>
              <a:rPr lang="en-IN" dirty="0" smtClean="0"/>
              <a:t>Informal Communication</a:t>
            </a:r>
          </a:p>
          <a:p>
            <a:pPr lvl="1"/>
            <a:endParaRPr lang="en-US" dirty="0" smtClean="0"/>
          </a:p>
          <a:p>
            <a:pPr lvl="0"/>
            <a:r>
              <a:rPr lang="en-US" dirty="0" smtClean="0"/>
              <a:t>On the basis of expression –  </a:t>
            </a:r>
          </a:p>
          <a:p>
            <a:pPr lvl="1"/>
            <a:r>
              <a:rPr lang="en-US" dirty="0" smtClean="0"/>
              <a:t>Verbal Communication</a:t>
            </a:r>
          </a:p>
          <a:p>
            <a:pPr lvl="1"/>
            <a:r>
              <a:rPr lang="en-US" dirty="0" smtClean="0"/>
              <a:t>Non-verbal communication</a:t>
            </a:r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Formal and Informal Communication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838200" y="1735932"/>
          <a:ext cx="10515600" cy="48697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1443"/>
                <a:gridCol w="4656406"/>
                <a:gridCol w="4277751"/>
              </a:tblGrid>
              <a:tr h="483428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Criterion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Formal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Informal</a:t>
                      </a:r>
                      <a:endParaRPr lang="en-US" sz="2400" dirty="0"/>
                    </a:p>
                  </a:txBody>
                  <a:tcPr/>
                </a:tc>
              </a:tr>
              <a:tr h="1645751">
                <a:tc>
                  <a:txBody>
                    <a:bodyPr/>
                    <a:lstStyle/>
                    <a:p>
                      <a:pPr algn="just"/>
                      <a:r>
                        <a:rPr lang="en-IN" sz="2000" dirty="0" smtClean="0"/>
                        <a:t>Meaning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type of verbal communication in which the interchange of information is done through the pre-defined channels is known as formal communication.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type of verbal communication in which the interchange of information does not follow any channels i.e. the communication stretches in all directions.</a:t>
                      </a:r>
                      <a:endParaRPr lang="en-US" sz="2000" dirty="0"/>
                    </a:p>
                  </a:txBody>
                  <a:tcPr/>
                </a:tc>
              </a:tr>
              <a:tr h="714194">
                <a:tc>
                  <a:txBody>
                    <a:bodyPr/>
                    <a:lstStyle/>
                    <a:p>
                      <a:pPr algn="just"/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Another Name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Official Communication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Grapevine communication</a:t>
                      </a:r>
                    </a:p>
                  </a:txBody>
                  <a:tcPr marL="76200" marR="76200" marT="76200" marB="76200"/>
                </a:tc>
              </a:tr>
              <a:tr h="556272"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Reliability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More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Comparatively less</a:t>
                      </a:r>
                    </a:p>
                  </a:txBody>
                  <a:tcPr marL="76200" marR="76200" marT="76200" marB="76200"/>
                </a:tc>
              </a:tr>
              <a:tr h="556272"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Speed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Slow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Very Fast</a:t>
                      </a:r>
                    </a:p>
                  </a:txBody>
                  <a:tcPr marL="76200" marR="76200" marT="76200" marB="76200"/>
                </a:tc>
              </a:tr>
              <a:tr h="913877"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Evidence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/>
                        <a:t>As the communication is generally written, documentary evidence is present.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2000" dirty="0"/>
                        <a:t>No documentary evidence.</a:t>
                      </a:r>
                    </a:p>
                  </a:txBody>
                  <a:tcPr marL="76200" marR="76200" marT="76200" marB="76200"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Formal and Informal Communication….contd.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838200" y="1825623"/>
          <a:ext cx="10515600" cy="46396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1609"/>
                <a:gridCol w="4206240"/>
                <a:gridCol w="4277751"/>
              </a:tblGrid>
              <a:tr h="47452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Criterion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Formal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Informal</a:t>
                      </a:r>
                      <a:endParaRPr lang="en-US" sz="2400" dirty="0"/>
                    </a:p>
                  </a:txBody>
                  <a:tcPr/>
                </a:tc>
              </a:tr>
              <a:tr h="893219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/>
                        <a:t>Time Consuming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/>
                        <a:t>Yes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/>
                        <a:t>No</a:t>
                      </a:r>
                    </a:p>
                  </a:txBody>
                  <a:tcPr marL="76200" marR="76200" marT="76200" marB="76200"/>
                </a:tc>
              </a:tr>
              <a:tr h="546027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Advantage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Effective due to timely and systematic flow of information.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Efficient because employees can discuss work related problems, this saves time and cost of the organization.</a:t>
                      </a:r>
                    </a:p>
                  </a:txBody>
                  <a:tcPr marL="76200" marR="76200" marT="76200" marB="76200"/>
                </a:tc>
              </a:tr>
              <a:tr h="546027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Disadvantage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Distortion due to long chain of communication.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Spread of rumors</a:t>
                      </a:r>
                    </a:p>
                  </a:txBody>
                  <a:tcPr marL="76200" marR="76200" marT="76200" marB="76200"/>
                </a:tc>
              </a:tr>
              <a:tr h="546027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Secrecy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Full secrecy is maintained.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It is difficult to maintain the secrecy.</a:t>
                      </a:r>
                    </a:p>
                  </a:txBody>
                  <a:tcPr marL="76200" marR="76200" marT="76200" marB="76200"/>
                </a:tc>
              </a:tr>
              <a:tr h="89704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Flow of Information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/>
                        <a:t>Only through predefined channels.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/>
                        <a:t>Can move freely.</a:t>
                      </a:r>
                    </a:p>
                  </a:txBody>
                  <a:tcPr marL="76200" marR="76200" marT="76200" marB="76200"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Verbal &amp; Non-Verbal Communication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36099" y="1661794"/>
          <a:ext cx="11268221" cy="4200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8455"/>
                <a:gridCol w="4051496"/>
                <a:gridCol w="4628270"/>
              </a:tblGrid>
              <a:tr h="546950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Criterion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Verbal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Non-Verbal</a:t>
                      </a:r>
                      <a:endParaRPr lang="en-US" sz="2400" dirty="0"/>
                    </a:p>
                  </a:txBody>
                  <a:tcPr/>
                </a:tc>
              </a:tr>
              <a:tr h="1494996"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Definition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Verbal communication involves the use of words or speech or auditory language to express emotions or thoughts or exchange information.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Non-verbal communication involves the use of visual or non-verbal cues such as facial expressions, eye or body movements, gestures, and many more without speaking.</a:t>
                      </a:r>
                    </a:p>
                  </a:txBody>
                  <a:tcPr marL="76200" marR="76200" marT="76200" marB="76200"/>
                </a:tc>
              </a:tr>
              <a:tr h="618373"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Communication Type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Formal as well as Informal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Informal</a:t>
                      </a:r>
                    </a:p>
                  </a:txBody>
                  <a:tcPr marL="76200" marR="76200" marT="76200" marB="76200"/>
                </a:tc>
              </a:tr>
              <a:tr h="838656"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Impact of the Message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Very impactful as it is documented.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Very comprehensive as it shows the actual emotions of the person.</a:t>
                      </a:r>
                    </a:p>
                  </a:txBody>
                  <a:tcPr marL="76200" marR="76200" marT="76200" marB="76200"/>
                </a:tc>
              </a:tr>
              <a:tr h="606984"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Communicates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b="0">
                          <a:solidFill>
                            <a:srgbClr val="000000"/>
                          </a:solidFill>
                          <a:latin typeface="libre_franklinregular"/>
                        </a:rPr>
                        <a:t>Precise information.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b="0" dirty="0">
                          <a:solidFill>
                            <a:srgbClr val="000000"/>
                          </a:solidFill>
                          <a:latin typeface="libre_franklinregular"/>
                        </a:rPr>
                        <a:t>Required </a:t>
                      </a:r>
                      <a:r>
                        <a:rPr lang="en-US" b="0" dirty="0" smtClean="0">
                          <a:solidFill>
                            <a:srgbClr val="000000"/>
                          </a:solidFill>
                          <a:latin typeface="libre_franklinregular"/>
                        </a:rPr>
                        <a:t> information and </a:t>
                      </a:r>
                      <a:r>
                        <a:rPr lang="en-US" b="0" dirty="0">
                          <a:solidFill>
                            <a:srgbClr val="000000"/>
                          </a:solidFill>
                          <a:latin typeface="libre_franklinregular"/>
                        </a:rPr>
                        <a:t>at times more information.</a:t>
                      </a:r>
                    </a:p>
                  </a:txBody>
                  <a:tcPr marL="76200" marR="76200" marT="76200" marB="76200"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12-10-2020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undhati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rundhati 2" id="{1E847A70-080C-AA47-A4AF-7AA3372B5D28}" vid="{7D79222E-2424-C945-B79E-7C09D9872E6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FE2698980F344CBC5DFE123CC81923" ma:contentTypeVersion="4" ma:contentTypeDescription="Create a new document." ma:contentTypeScope="" ma:versionID="f9cfb8fa27991a30dd9e3bdc6b69b844">
  <xsd:schema xmlns:xsd="http://www.w3.org/2001/XMLSchema" xmlns:xs="http://www.w3.org/2001/XMLSchema" xmlns:p="http://schemas.microsoft.com/office/2006/metadata/properties" xmlns:ns2="096d8380-acb4-43f1-b154-828ce32864f4" xmlns:ns3="06ca1288-74ea-444d-a1ba-c600a4a2625e" targetNamespace="http://schemas.microsoft.com/office/2006/metadata/properties" ma:root="true" ma:fieldsID="6021b43d7607a9665aa1cc9ec9566bb6" ns2:_="" ns3:_="">
    <xsd:import namespace="096d8380-acb4-43f1-b154-828ce32864f4"/>
    <xsd:import namespace="06ca1288-74ea-444d-a1ba-c600a4a2625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6d8380-acb4-43f1-b154-828ce32864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ca1288-74ea-444d-a1ba-c600a4a2625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E121053-4BC4-4E67-BB6E-7FC9A1A68B03}"/>
</file>

<file path=customXml/itemProps2.xml><?xml version="1.0" encoding="utf-8"?>
<ds:datastoreItem xmlns:ds="http://schemas.openxmlformats.org/officeDocument/2006/customXml" ds:itemID="{95103130-03D8-4990-825A-3BF62EAF4FEB}"/>
</file>

<file path=customXml/itemProps3.xml><?xml version="1.0" encoding="utf-8"?>
<ds:datastoreItem xmlns:ds="http://schemas.openxmlformats.org/officeDocument/2006/customXml" ds:itemID="{4EF2195B-E9FB-4231-BEFF-AD9C77072D49}"/>
</file>

<file path=docProps/app.xml><?xml version="1.0" encoding="utf-8"?>
<Properties xmlns="http://schemas.openxmlformats.org/officeDocument/2006/extended-properties" xmlns:vt="http://schemas.openxmlformats.org/officeDocument/2006/docPropsVTypes">
  <Template>Arundhati 2</Template>
  <TotalTime>2178</TotalTime>
  <Words>878</Words>
  <Application>Microsoft Macintosh PowerPoint</Application>
  <PresentationFormat>Custom</PresentationFormat>
  <Paragraphs>191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Arundhati 2</vt:lpstr>
      <vt:lpstr>Forms of Presentation</vt:lpstr>
      <vt:lpstr>Unit 3 – Technical Presentation: Strategies &amp; Techniques</vt:lpstr>
      <vt:lpstr>Interpersonal Communication- Characteristics</vt:lpstr>
      <vt:lpstr>Interpersonal Communication- Elements</vt:lpstr>
      <vt:lpstr>Process - Diagram</vt:lpstr>
      <vt:lpstr>Types of Interpersonal Communication</vt:lpstr>
      <vt:lpstr>Formal and Informal Communication</vt:lpstr>
      <vt:lpstr>Formal and Informal Communication….contd.</vt:lpstr>
      <vt:lpstr>Verbal &amp; Non-Verbal Communication</vt:lpstr>
      <vt:lpstr>Verbal &amp; Non-Verbal Communication….contd.</vt:lpstr>
      <vt:lpstr>Oral &amp; Written Communication</vt:lpstr>
      <vt:lpstr> Oral and Written Communication</vt:lpstr>
      <vt:lpstr>Oral and Written Communication….contd.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 Revision - 1</dc:title>
  <dc:creator>Arundhati</dc:creator>
  <cp:lastModifiedBy>arund</cp:lastModifiedBy>
  <cp:revision>6</cp:revision>
  <dcterms:created xsi:type="dcterms:W3CDTF">2020-04-20T08:32:57Z</dcterms:created>
  <dcterms:modified xsi:type="dcterms:W3CDTF">2020-10-12T05:52:44Z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0x010100D4FE2698980F344CBC5DFE123CC81923</vt:lpwstr>
  </property>
</Properties>
</file>

<file path=docProps/thumbnail.jpeg>
</file>